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6" roundtripDataSignature="AMtx7mhbyJDePv3yA/fTvW5dKEwraYucl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6"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1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14" name="Google Shape;14;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1" name="Google Shape;71;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7" name="Google Shape;77;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0" name="Google Shape;20;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sz="2400">
                <a:solidFill>
                  <a:schemeClr val="lt1"/>
                </a:solidFill>
              </a:defRPr>
            </a:lvl1pPr>
            <a:lvl2pPr indent="-228600" lvl="1" marL="914400" algn="l">
              <a:lnSpc>
                <a:spcPct val="90000"/>
              </a:lnSpc>
              <a:spcBef>
                <a:spcPts val="500"/>
              </a:spcBef>
              <a:spcAft>
                <a:spcPts val="0"/>
              </a:spcAft>
              <a:buClr>
                <a:schemeClr val="lt1"/>
              </a:buClr>
              <a:buSzPts val="2000"/>
              <a:buNone/>
              <a:defRPr sz="2000">
                <a:solidFill>
                  <a:schemeClr val="lt1"/>
                </a:solidFill>
              </a:defRPr>
            </a:lvl2pPr>
            <a:lvl3pPr indent="-228600" lvl="2" marL="1371600" algn="l">
              <a:lnSpc>
                <a:spcPct val="90000"/>
              </a:lnSpc>
              <a:spcBef>
                <a:spcPts val="500"/>
              </a:spcBef>
              <a:spcAft>
                <a:spcPts val="0"/>
              </a:spcAft>
              <a:buClr>
                <a:schemeClr val="lt1"/>
              </a:buClr>
              <a:buSzPts val="1800"/>
              <a:buNone/>
              <a:defRPr sz="1800">
                <a:solidFill>
                  <a:schemeClr val="lt1"/>
                </a:solidFill>
              </a:defRPr>
            </a:lvl3pPr>
            <a:lvl4pPr indent="-228600" lvl="3" marL="1828800" algn="l">
              <a:lnSpc>
                <a:spcPct val="90000"/>
              </a:lnSpc>
              <a:spcBef>
                <a:spcPts val="500"/>
              </a:spcBef>
              <a:spcAft>
                <a:spcPts val="0"/>
              </a:spcAft>
              <a:buClr>
                <a:schemeClr val="lt1"/>
              </a:buClr>
              <a:buSzPts val="1600"/>
              <a:buNone/>
              <a:defRPr sz="1600">
                <a:solidFill>
                  <a:schemeClr val="lt1"/>
                </a:solidFill>
              </a:defRPr>
            </a:lvl4pPr>
            <a:lvl5pPr indent="-228600" lvl="4" marL="2286000" algn="l">
              <a:lnSpc>
                <a:spcPct val="90000"/>
              </a:lnSpc>
              <a:spcBef>
                <a:spcPts val="500"/>
              </a:spcBef>
              <a:spcAft>
                <a:spcPts val="0"/>
              </a:spcAft>
              <a:buClr>
                <a:schemeClr val="lt1"/>
              </a:buClr>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26" name="Google Shape;26;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2" name="Google Shape;32;p1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3" name="Google Shape;33;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1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39" name="Google Shape;39;p1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0" name="Google Shape;40;p1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41" name="Google Shape;41;p1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2" name="Google Shape;42;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lt1"/>
              </a:buClr>
              <a:buSzPts val="3200"/>
              <a:buChar char="•"/>
              <a:defRPr sz="3200"/>
            </a:lvl1pPr>
            <a:lvl2pPr indent="-406400" lvl="1" marL="914400" algn="l">
              <a:lnSpc>
                <a:spcPct val="90000"/>
              </a:lnSpc>
              <a:spcBef>
                <a:spcPts val="500"/>
              </a:spcBef>
              <a:spcAft>
                <a:spcPts val="0"/>
              </a:spcAft>
              <a:buClr>
                <a:schemeClr val="lt1"/>
              </a:buClr>
              <a:buSzPts val="2800"/>
              <a:buChar char="•"/>
              <a:defRPr sz="2800"/>
            </a:lvl2pPr>
            <a:lvl3pPr indent="-381000" lvl="2" marL="1371600" algn="l">
              <a:lnSpc>
                <a:spcPct val="90000"/>
              </a:lnSpc>
              <a:spcBef>
                <a:spcPts val="500"/>
              </a:spcBef>
              <a:spcAft>
                <a:spcPts val="0"/>
              </a:spcAft>
              <a:buClr>
                <a:schemeClr val="lt1"/>
              </a:buClr>
              <a:buSzPts val="2400"/>
              <a:buChar char="•"/>
              <a:defRPr sz="2400"/>
            </a:lvl3pPr>
            <a:lvl4pPr indent="-355600" lvl="3" marL="1828800" algn="l">
              <a:lnSpc>
                <a:spcPct val="90000"/>
              </a:lnSpc>
              <a:spcBef>
                <a:spcPts val="500"/>
              </a:spcBef>
              <a:spcAft>
                <a:spcPts val="0"/>
              </a:spcAft>
              <a:buClr>
                <a:schemeClr val="lt1"/>
              </a:buClr>
              <a:buSzPts val="2000"/>
              <a:buChar char="•"/>
              <a:defRPr sz="2000"/>
            </a:lvl4pPr>
            <a:lvl5pPr indent="-355600" lvl="4" marL="2286000" algn="l">
              <a:lnSpc>
                <a:spcPct val="90000"/>
              </a:lnSpc>
              <a:spcBef>
                <a:spcPts val="500"/>
              </a:spcBef>
              <a:spcAft>
                <a:spcPts val="0"/>
              </a:spcAft>
              <a:buClr>
                <a:schemeClr val="lt1"/>
              </a:buClr>
              <a:buSzPts val="2000"/>
              <a:buChar char="•"/>
              <a:defRPr sz="2000"/>
            </a:lvl5pPr>
            <a:lvl6pPr indent="-355600" lvl="5" marL="2743200" algn="l">
              <a:lnSpc>
                <a:spcPct val="90000"/>
              </a:lnSpc>
              <a:spcBef>
                <a:spcPts val="500"/>
              </a:spcBef>
              <a:spcAft>
                <a:spcPts val="0"/>
              </a:spcAft>
              <a:buClr>
                <a:schemeClr val="lt1"/>
              </a:buClr>
              <a:buSzPts val="2000"/>
              <a:buChar char="•"/>
              <a:defRPr sz="2000"/>
            </a:lvl6pPr>
            <a:lvl7pPr indent="-355600" lvl="6" marL="3200400" algn="l">
              <a:lnSpc>
                <a:spcPct val="90000"/>
              </a:lnSpc>
              <a:spcBef>
                <a:spcPts val="500"/>
              </a:spcBef>
              <a:spcAft>
                <a:spcPts val="0"/>
              </a:spcAft>
              <a:buClr>
                <a:schemeClr val="lt1"/>
              </a:buClr>
              <a:buSzPts val="2000"/>
              <a:buChar char="•"/>
              <a:defRPr sz="2000"/>
            </a:lvl7pPr>
            <a:lvl8pPr indent="-355600" lvl="7" marL="3657600" algn="l">
              <a:lnSpc>
                <a:spcPct val="90000"/>
              </a:lnSpc>
              <a:spcBef>
                <a:spcPts val="500"/>
              </a:spcBef>
              <a:spcAft>
                <a:spcPts val="0"/>
              </a:spcAft>
              <a:buClr>
                <a:schemeClr val="lt1"/>
              </a:buClr>
              <a:buSzPts val="2000"/>
              <a:buChar char="•"/>
              <a:defRPr sz="2000"/>
            </a:lvl8pPr>
            <a:lvl9pPr indent="-355600" lvl="8" marL="4114800" algn="l">
              <a:lnSpc>
                <a:spcPct val="90000"/>
              </a:lnSpc>
              <a:spcBef>
                <a:spcPts val="500"/>
              </a:spcBef>
              <a:spcAft>
                <a:spcPts val="0"/>
              </a:spcAft>
              <a:buClr>
                <a:schemeClr val="lt1"/>
              </a:buClr>
              <a:buSzPts val="2000"/>
              <a:buChar char="•"/>
              <a:defRPr sz="2000"/>
            </a:lvl9pPr>
          </a:lstStyle>
          <a:p/>
        </p:txBody>
      </p:sp>
      <p:sp>
        <p:nvSpPr>
          <p:cNvPr id="57" name="Google Shape;57;p2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58" name="Google Shape;58;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1"/>
          <p:cNvSpPr/>
          <p:nvPr>
            <p:ph idx="2" type="pic"/>
          </p:nvPr>
        </p:nvSpPr>
        <p:spPr>
          <a:xfrm>
            <a:off x="5183188" y="987425"/>
            <a:ext cx="6172200" cy="4873625"/>
          </a:xfrm>
          <a:prstGeom prst="rect">
            <a:avLst/>
          </a:prstGeom>
          <a:noFill/>
          <a:ln>
            <a:noFill/>
          </a:ln>
        </p:spPr>
      </p:sp>
      <p:sp>
        <p:nvSpPr>
          <p:cNvPr id="64" name="Google Shape;64;p2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65" name="Google Shape;65;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Calibri"/>
              <a:buNone/>
              <a:defRPr b="0" i="0" sz="44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8" name="Google Shape;8;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9" name="Google Shape;9;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0" name="Google Shape;10;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lt1"/>
                </a:solidFill>
                <a:latin typeface="Calibri"/>
                <a:ea typeface="Calibri"/>
                <a:cs typeface="Calibri"/>
                <a:sym typeface="Calibri"/>
              </a:defRPr>
            </a:lvl1pPr>
            <a:lvl2pPr indent="0" lvl="1" marL="0" marR="0" rtl="0" algn="r">
              <a:spcBef>
                <a:spcPts val="0"/>
              </a:spcBef>
              <a:buNone/>
              <a:defRPr b="0" i="0" sz="1200" u="none" cap="none" strike="noStrike">
                <a:solidFill>
                  <a:schemeClr val="lt1"/>
                </a:solidFill>
                <a:latin typeface="Calibri"/>
                <a:ea typeface="Calibri"/>
                <a:cs typeface="Calibri"/>
                <a:sym typeface="Calibri"/>
              </a:defRPr>
            </a:lvl2pPr>
            <a:lvl3pPr indent="0" lvl="2" marL="0" marR="0" rtl="0" algn="r">
              <a:spcBef>
                <a:spcPts val="0"/>
              </a:spcBef>
              <a:buNone/>
              <a:defRPr b="0" i="0" sz="1200" u="none" cap="none" strike="noStrike">
                <a:solidFill>
                  <a:schemeClr val="lt1"/>
                </a:solidFill>
                <a:latin typeface="Calibri"/>
                <a:ea typeface="Calibri"/>
                <a:cs typeface="Calibri"/>
                <a:sym typeface="Calibri"/>
              </a:defRPr>
            </a:lvl3pPr>
            <a:lvl4pPr indent="0" lvl="3" marL="0" marR="0" rtl="0" algn="r">
              <a:spcBef>
                <a:spcPts val="0"/>
              </a:spcBef>
              <a:buNone/>
              <a:defRPr b="0" i="0" sz="1200" u="none" cap="none" strike="noStrike">
                <a:solidFill>
                  <a:schemeClr val="lt1"/>
                </a:solidFill>
                <a:latin typeface="Calibri"/>
                <a:ea typeface="Calibri"/>
                <a:cs typeface="Calibri"/>
                <a:sym typeface="Calibri"/>
              </a:defRPr>
            </a:lvl4pPr>
            <a:lvl5pPr indent="0" lvl="4" marL="0" marR="0" rtl="0" algn="r">
              <a:spcBef>
                <a:spcPts val="0"/>
              </a:spcBef>
              <a:buNone/>
              <a:defRPr b="0" i="0" sz="1200" u="none" cap="none" strike="noStrike">
                <a:solidFill>
                  <a:schemeClr val="lt1"/>
                </a:solidFill>
                <a:latin typeface="Calibri"/>
                <a:ea typeface="Calibri"/>
                <a:cs typeface="Calibri"/>
                <a:sym typeface="Calibri"/>
              </a:defRPr>
            </a:lvl5pPr>
            <a:lvl6pPr indent="0" lvl="5" marL="0" marR="0" rtl="0" algn="r">
              <a:spcBef>
                <a:spcPts val="0"/>
              </a:spcBef>
              <a:buNone/>
              <a:defRPr b="0" i="0" sz="1200" u="none" cap="none" strike="noStrike">
                <a:solidFill>
                  <a:schemeClr val="lt1"/>
                </a:solidFill>
                <a:latin typeface="Calibri"/>
                <a:ea typeface="Calibri"/>
                <a:cs typeface="Calibri"/>
                <a:sym typeface="Calibri"/>
              </a:defRPr>
            </a:lvl6pPr>
            <a:lvl7pPr indent="0" lvl="6" marL="0" marR="0" rtl="0" algn="r">
              <a:spcBef>
                <a:spcPts val="0"/>
              </a:spcBef>
              <a:buNone/>
              <a:defRPr b="0" i="0" sz="1200" u="none" cap="none" strike="noStrike">
                <a:solidFill>
                  <a:schemeClr val="lt1"/>
                </a:solidFill>
                <a:latin typeface="Calibri"/>
                <a:ea typeface="Calibri"/>
                <a:cs typeface="Calibri"/>
                <a:sym typeface="Calibri"/>
              </a:defRPr>
            </a:lvl7pPr>
            <a:lvl8pPr indent="0" lvl="7" marL="0" marR="0" rtl="0" algn="r">
              <a:spcBef>
                <a:spcPts val="0"/>
              </a:spcBef>
              <a:buNone/>
              <a:defRPr b="0" i="0" sz="1200" u="none" cap="none" strike="noStrike">
                <a:solidFill>
                  <a:schemeClr val="lt1"/>
                </a:solidFill>
                <a:latin typeface="Calibri"/>
                <a:ea typeface="Calibri"/>
                <a:cs typeface="Calibri"/>
                <a:sym typeface="Calibri"/>
              </a:defRPr>
            </a:lvl8pPr>
            <a:lvl9pPr indent="0" lvl="8" marL="0" marR="0" rtl="0" algn="r">
              <a:spcBef>
                <a:spcPts val="0"/>
              </a:spcBef>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s://americassbdc.org/" TargetMode="External"/><Relationship Id="rId4" Type="http://schemas.openxmlformats.org/officeDocument/2006/relationships/hyperlink" Target="https://www.uspto.gov/trademarks-getting-started/trademark-basics/trademark-patent-or-copyright" TargetMode="External"/><Relationship Id="rId5" Type="http://schemas.openxmlformats.org/officeDocument/2006/relationships/hyperlink" Target="https://www.copyright.gov/" TargetMode="External"/><Relationship Id="rId6" Type="http://schemas.openxmlformats.org/officeDocument/2006/relationships/hyperlink" Target="https://youtu.be/8eAW-7Js7NA" TargetMode="External"/><Relationship Id="rId7" Type="http://schemas.openxmlformats.org/officeDocument/2006/relationships/hyperlink" Target="https://youtu.be/t8UFJ3obm-Q" TargetMode="External"/><Relationship Id="rId8" Type="http://schemas.openxmlformats.org/officeDocument/2006/relationships/hyperlink" Target="https://youtu.be/ePQcAjuiSEo"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s://www.copyright.gov/circs/circ01.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www.nerdwallet.com/article/small-business/general-partnerships#:~:text=If%20you've%20agreed%20to,companies%20(LLCs)%20and%20corporation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1681050" y="1395238"/>
            <a:ext cx="8829900" cy="10095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6000"/>
              <a:buFont typeface="Calibri"/>
              <a:buNone/>
            </a:pPr>
            <a:r>
              <a:rPr lang="en-US"/>
              <a:t>In Association With Zygobot </a:t>
            </a:r>
            <a:endParaRPr/>
          </a:p>
        </p:txBody>
      </p:sp>
      <p:sp>
        <p:nvSpPr>
          <p:cNvPr id="85" name="Google Shape;85;p1"/>
          <p:cNvSpPr txBox="1"/>
          <p:nvPr>
            <p:ph idx="1" type="subTitle"/>
          </p:nvPr>
        </p:nvSpPr>
        <p:spPr>
          <a:xfrm>
            <a:off x="3588599" y="3807063"/>
            <a:ext cx="5014800" cy="16557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lang="en-US"/>
              <a:t>Team Publishing Information</a:t>
            </a:r>
            <a:endParaRPr/>
          </a:p>
          <a:p>
            <a:pPr indent="0" lvl="0" marL="0" rtl="0" algn="ctr">
              <a:lnSpc>
                <a:spcPct val="90000"/>
              </a:lnSpc>
              <a:spcBef>
                <a:spcPts val="1000"/>
              </a:spcBef>
              <a:spcAft>
                <a:spcPts val="0"/>
              </a:spcAft>
              <a:buClr>
                <a:schemeClr val="lt1"/>
              </a:buClr>
              <a:buSzPts val="2400"/>
              <a:buNone/>
            </a:pPr>
            <a:r>
              <a:rPr lang="en-US"/>
              <a:t>10/7/2020</a:t>
            </a:r>
            <a:endParaRPr/>
          </a:p>
        </p:txBody>
      </p:sp>
      <p:pic>
        <p:nvPicPr>
          <p:cNvPr descr="A picture containing drawing&#10;&#10;Description automatically generated" id="86" name="Google Shape;86;p1"/>
          <p:cNvPicPr preferRelativeResize="0"/>
          <p:nvPr/>
        </p:nvPicPr>
        <p:blipFill rotWithShape="1">
          <a:blip r:embed="rId3">
            <a:alphaModFix/>
          </a:blip>
          <a:srcRect b="0" l="0" r="0" t="0"/>
          <a:stretch/>
        </p:blipFill>
        <p:spPr>
          <a:xfrm>
            <a:off x="4487407" y="2611963"/>
            <a:ext cx="3217175" cy="105437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400"/>
              <a:buFont typeface="Calibri"/>
              <a:buNone/>
            </a:pPr>
            <a:r>
              <a:rPr lang="en-US"/>
              <a:t>Additional Resources</a:t>
            </a:r>
            <a:endParaRPr/>
          </a:p>
        </p:txBody>
      </p:sp>
      <p:sp>
        <p:nvSpPr>
          <p:cNvPr id="141" name="Google Shape;141;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lnSpcReduction="20000"/>
          </a:bodyPr>
          <a:lstStyle/>
          <a:p>
            <a:pPr indent="-228600" lvl="0" marL="228600" rtl="0" algn="l">
              <a:lnSpc>
                <a:spcPct val="90000"/>
              </a:lnSpc>
              <a:spcBef>
                <a:spcPts val="0"/>
              </a:spcBef>
              <a:spcAft>
                <a:spcPts val="0"/>
              </a:spcAft>
              <a:buClr>
                <a:schemeClr val="lt1"/>
              </a:buClr>
              <a:buSzPct val="100000"/>
              <a:buChar char="•"/>
            </a:pPr>
            <a:r>
              <a:rPr lang="en-US"/>
              <a:t>Small Business Development Center - SBDC offices are available across the US </a:t>
            </a:r>
            <a:endParaRPr/>
          </a:p>
          <a:p>
            <a:pPr indent="-228600" lvl="1" marL="685800" rtl="0" algn="l">
              <a:lnSpc>
                <a:spcPct val="90000"/>
              </a:lnSpc>
              <a:spcBef>
                <a:spcPts val="500"/>
              </a:spcBef>
              <a:spcAft>
                <a:spcPts val="0"/>
              </a:spcAft>
              <a:buClr>
                <a:schemeClr val="lt1"/>
              </a:buClr>
              <a:buSzPct val="100000"/>
              <a:buChar char="•"/>
            </a:pPr>
            <a:r>
              <a:rPr lang="en-US" u="sng">
                <a:solidFill>
                  <a:schemeClr val="hlink"/>
                </a:solidFill>
                <a:hlinkClick r:id="rId3"/>
              </a:rPr>
              <a:t>https://americassbdc.org/</a:t>
            </a:r>
            <a:endParaRPr/>
          </a:p>
          <a:p>
            <a:pPr indent="-87630" lvl="1" marL="685800" rtl="0" algn="l">
              <a:lnSpc>
                <a:spcPct val="90000"/>
              </a:lnSpc>
              <a:spcBef>
                <a:spcPts val="500"/>
              </a:spcBef>
              <a:spcAft>
                <a:spcPts val="0"/>
              </a:spcAft>
              <a:buClr>
                <a:schemeClr val="lt1"/>
              </a:buClr>
              <a:buSzPct val="100000"/>
              <a:buNone/>
            </a:pPr>
            <a:r>
              <a:t/>
            </a:r>
            <a:endParaRPr/>
          </a:p>
          <a:p>
            <a:pPr indent="-228600" lvl="0" marL="228600" rtl="0" algn="l">
              <a:lnSpc>
                <a:spcPct val="90000"/>
              </a:lnSpc>
              <a:spcBef>
                <a:spcPts val="1000"/>
              </a:spcBef>
              <a:spcAft>
                <a:spcPts val="0"/>
              </a:spcAft>
              <a:buClr>
                <a:schemeClr val="lt1"/>
              </a:buClr>
              <a:buSzPct val="100000"/>
              <a:buChar char="•"/>
            </a:pPr>
            <a:r>
              <a:rPr lang="en-US"/>
              <a:t>Copyright, Patents and Trademarks</a:t>
            </a:r>
            <a:endParaRPr/>
          </a:p>
          <a:p>
            <a:pPr indent="-228600" lvl="1" marL="685800" rtl="0" algn="l">
              <a:lnSpc>
                <a:spcPct val="90000"/>
              </a:lnSpc>
              <a:spcBef>
                <a:spcPts val="500"/>
              </a:spcBef>
              <a:spcAft>
                <a:spcPts val="0"/>
              </a:spcAft>
              <a:buClr>
                <a:schemeClr val="lt1"/>
              </a:buClr>
              <a:buSzPct val="100000"/>
              <a:buChar char="•"/>
            </a:pPr>
            <a:r>
              <a:rPr lang="en-US" u="sng">
                <a:solidFill>
                  <a:schemeClr val="hlink"/>
                </a:solidFill>
                <a:hlinkClick r:id="rId4"/>
              </a:rPr>
              <a:t>https://www.uspto.gov/trademarks-getting-started/trademark-basics/trademark-patent-or-copyright</a:t>
            </a:r>
            <a:endParaRPr/>
          </a:p>
          <a:p>
            <a:pPr indent="-228600" lvl="1" marL="685800" rtl="0" algn="l">
              <a:lnSpc>
                <a:spcPct val="90000"/>
              </a:lnSpc>
              <a:spcBef>
                <a:spcPts val="500"/>
              </a:spcBef>
              <a:spcAft>
                <a:spcPts val="0"/>
              </a:spcAft>
              <a:buClr>
                <a:schemeClr val="lt1"/>
              </a:buClr>
              <a:buSzPct val="100000"/>
              <a:buChar char="•"/>
            </a:pPr>
            <a:r>
              <a:rPr lang="en-US" u="sng">
                <a:solidFill>
                  <a:schemeClr val="hlink"/>
                </a:solidFill>
                <a:hlinkClick r:id="rId5"/>
              </a:rPr>
              <a:t>https://www.copyright.gov/</a:t>
            </a:r>
            <a:endParaRPr/>
          </a:p>
          <a:p>
            <a:pPr indent="0" lvl="1" marL="457200" rtl="0" algn="l">
              <a:lnSpc>
                <a:spcPct val="90000"/>
              </a:lnSpc>
              <a:spcBef>
                <a:spcPts val="500"/>
              </a:spcBef>
              <a:spcAft>
                <a:spcPts val="0"/>
              </a:spcAft>
              <a:buClr>
                <a:schemeClr val="lt1"/>
              </a:buClr>
              <a:buSzPct val="100000"/>
              <a:buNone/>
            </a:pPr>
            <a:r>
              <a:t/>
            </a:r>
            <a:endParaRPr/>
          </a:p>
          <a:p>
            <a:pPr indent="-228600" lvl="0" marL="228600" rtl="0" algn="l">
              <a:lnSpc>
                <a:spcPct val="90000"/>
              </a:lnSpc>
              <a:spcBef>
                <a:spcPts val="1000"/>
              </a:spcBef>
              <a:spcAft>
                <a:spcPts val="0"/>
              </a:spcAft>
              <a:buClr>
                <a:schemeClr val="lt1"/>
              </a:buClr>
              <a:buSzPct val="100000"/>
              <a:buChar char="•"/>
            </a:pPr>
            <a:r>
              <a:rPr lang="en-US"/>
              <a:t>GDC - Practical Law 101 For Indie Developers 101,201 &amp; 301</a:t>
            </a:r>
            <a:endParaRPr/>
          </a:p>
          <a:p>
            <a:pPr indent="-228600" lvl="1" marL="685800" rtl="0" algn="l">
              <a:lnSpc>
                <a:spcPct val="90000"/>
              </a:lnSpc>
              <a:spcBef>
                <a:spcPts val="500"/>
              </a:spcBef>
              <a:spcAft>
                <a:spcPts val="0"/>
              </a:spcAft>
              <a:buClr>
                <a:schemeClr val="lt1"/>
              </a:buClr>
              <a:buSzPct val="100000"/>
              <a:buChar char="•"/>
            </a:pPr>
            <a:r>
              <a:rPr lang="en-US" u="sng">
                <a:solidFill>
                  <a:schemeClr val="hlink"/>
                </a:solidFill>
                <a:hlinkClick r:id="rId6"/>
              </a:rPr>
              <a:t>https://youtu.be/8eAW-7Js7NA</a:t>
            </a:r>
            <a:endParaRPr/>
          </a:p>
          <a:p>
            <a:pPr indent="-228600" lvl="1" marL="685800" rtl="0" algn="l">
              <a:lnSpc>
                <a:spcPct val="90000"/>
              </a:lnSpc>
              <a:spcBef>
                <a:spcPts val="500"/>
              </a:spcBef>
              <a:spcAft>
                <a:spcPts val="0"/>
              </a:spcAft>
              <a:buClr>
                <a:schemeClr val="lt1"/>
              </a:buClr>
              <a:buSzPct val="100000"/>
              <a:buChar char="•"/>
            </a:pPr>
            <a:r>
              <a:rPr lang="en-US" u="sng">
                <a:solidFill>
                  <a:schemeClr val="hlink"/>
                </a:solidFill>
                <a:hlinkClick r:id="rId7"/>
              </a:rPr>
              <a:t>https://youtu.be/t8UFJ3obm-Q</a:t>
            </a:r>
            <a:endParaRPr/>
          </a:p>
          <a:p>
            <a:pPr indent="-228600" lvl="1" marL="685800" rtl="0" algn="l">
              <a:lnSpc>
                <a:spcPct val="90000"/>
              </a:lnSpc>
              <a:spcBef>
                <a:spcPts val="500"/>
              </a:spcBef>
              <a:spcAft>
                <a:spcPts val="0"/>
              </a:spcAft>
              <a:buClr>
                <a:schemeClr val="lt1"/>
              </a:buClr>
              <a:buSzPct val="100000"/>
              <a:buChar char="•"/>
            </a:pPr>
            <a:r>
              <a:rPr lang="en-US" u="sng">
                <a:solidFill>
                  <a:schemeClr val="hlink"/>
                </a:solidFill>
                <a:hlinkClick r:id="rId8"/>
              </a:rPr>
              <a:t>https://youtu.be/ePQcAjuiSEo</a:t>
            </a:r>
            <a:endParaRPr/>
          </a:p>
          <a:p>
            <a:pPr indent="0" lvl="1" marL="457200" rtl="0" algn="l">
              <a:lnSpc>
                <a:spcPct val="90000"/>
              </a:lnSpc>
              <a:spcBef>
                <a:spcPts val="500"/>
              </a:spcBef>
              <a:spcAft>
                <a:spcPts val="0"/>
              </a:spcAft>
              <a:buClr>
                <a:schemeClr val="lt1"/>
              </a:buClr>
              <a:buSzPct val="1000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400"/>
              <a:buFont typeface="Calibri"/>
              <a:buNone/>
            </a:pPr>
            <a:r>
              <a:rPr lang="en-US"/>
              <a:t>Copyright Information</a:t>
            </a:r>
            <a:endParaRPr/>
          </a:p>
        </p:txBody>
      </p:sp>
      <p:sp>
        <p:nvSpPr>
          <p:cNvPr id="147" name="Google Shape;147;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77500" lnSpcReduction="20000"/>
          </a:bodyPr>
          <a:lstStyle/>
          <a:p>
            <a:pPr indent="-228600" lvl="0" marL="228600" rtl="0" algn="l">
              <a:lnSpc>
                <a:spcPct val="90000"/>
              </a:lnSpc>
              <a:spcBef>
                <a:spcPts val="0"/>
              </a:spcBef>
              <a:spcAft>
                <a:spcPts val="0"/>
              </a:spcAft>
              <a:buClr>
                <a:schemeClr val="lt1"/>
              </a:buClr>
              <a:buSzPct val="100000"/>
              <a:buChar char="•"/>
            </a:pPr>
            <a:r>
              <a:rPr b="1" i="1" lang="en-US"/>
              <a:t>What is copyright?</a:t>
            </a:r>
            <a:br>
              <a:rPr i="1" lang="en-US"/>
            </a:br>
            <a:r>
              <a:rPr i="1" lang="en-US"/>
              <a:t>Copyright is a form of protection grounded in the U.S. Constitution and granted by law for original works of authorship fixed in a tangible medium of expression. Copyright covers both published and unpublished works.</a:t>
            </a:r>
            <a:endParaRPr/>
          </a:p>
          <a:p>
            <a:pPr indent="-228600" lvl="0" marL="228600" rtl="0" algn="l">
              <a:lnSpc>
                <a:spcPct val="90000"/>
              </a:lnSpc>
              <a:spcBef>
                <a:spcPts val="1000"/>
              </a:spcBef>
              <a:spcAft>
                <a:spcPts val="0"/>
              </a:spcAft>
              <a:buClr>
                <a:schemeClr val="lt1"/>
              </a:buClr>
              <a:buSzPct val="100000"/>
              <a:buChar char="•"/>
            </a:pPr>
            <a:br>
              <a:rPr i="1" lang="en-US"/>
            </a:br>
            <a:r>
              <a:rPr b="1" i="1" lang="en-US"/>
              <a:t>What does copyright protect?</a:t>
            </a:r>
            <a:br>
              <a:rPr i="1" lang="en-US"/>
            </a:br>
            <a:r>
              <a:rPr i="1" lang="en-US"/>
              <a:t>Copyright, a form of intellectual property law, protects original works of authorship including literary, dramatic, musical, and artistic works, such as poetry, novels, movies, songs, computer software, and architecture. Copyright does not protect facts, ideas, systems, or methods of operation, although it may protect the way these things are expressed. See Circular 1, Copyright Basics, section "</a:t>
            </a:r>
            <a:r>
              <a:rPr i="1" lang="en-US" u="sng">
                <a:solidFill>
                  <a:schemeClr val="hlink"/>
                </a:solidFill>
                <a:hlinkClick r:id="rId3"/>
              </a:rPr>
              <a:t>What Works Are Protected</a:t>
            </a:r>
            <a:r>
              <a:rPr i="1" lang="en-US"/>
              <a:t>.“</a:t>
            </a:r>
            <a:endParaRPr/>
          </a:p>
          <a:p>
            <a:pPr indent="-90804" lvl="0" marL="228600" rtl="0" algn="l">
              <a:lnSpc>
                <a:spcPct val="90000"/>
              </a:lnSpc>
              <a:spcBef>
                <a:spcPts val="1000"/>
              </a:spcBef>
              <a:spcAft>
                <a:spcPts val="0"/>
              </a:spcAft>
              <a:buClr>
                <a:schemeClr val="lt1"/>
              </a:buClr>
              <a:buSzPct val="100000"/>
              <a:buNone/>
            </a:pPr>
            <a:r>
              <a:t/>
            </a:r>
            <a:endParaRPr b="1" i="1"/>
          </a:p>
          <a:p>
            <a:pPr indent="-228600" lvl="0" marL="228600" rtl="0" algn="l">
              <a:lnSpc>
                <a:spcPct val="90000"/>
              </a:lnSpc>
              <a:spcBef>
                <a:spcPts val="1000"/>
              </a:spcBef>
              <a:spcAft>
                <a:spcPts val="0"/>
              </a:spcAft>
              <a:buClr>
                <a:schemeClr val="lt1"/>
              </a:buClr>
              <a:buSzPct val="100000"/>
              <a:buChar char="•"/>
            </a:pPr>
            <a:r>
              <a:rPr b="1" i="1" lang="en-US"/>
              <a:t>When is my work protected?</a:t>
            </a:r>
            <a:br>
              <a:rPr i="1" lang="en-US"/>
            </a:br>
            <a:r>
              <a:rPr i="1" lang="en-US"/>
              <a:t>Your work is under copyright protection the moment it is created and fixed in a tangible form that it is perceptible either directly or with the aid of a machine or device.</a:t>
            </a:r>
            <a:endParaRPr/>
          </a:p>
          <a:p>
            <a:pPr indent="-90804" lvl="0" marL="228600" rtl="0" algn="l">
              <a:lnSpc>
                <a:spcPct val="90000"/>
              </a:lnSpc>
              <a:spcBef>
                <a:spcPts val="1000"/>
              </a:spcBef>
              <a:spcAft>
                <a:spcPts val="0"/>
              </a:spcAft>
              <a:buClr>
                <a:schemeClr val="lt1"/>
              </a:buClr>
              <a:buSzPct val="100000"/>
              <a:buNone/>
            </a:pPr>
            <a:r>
              <a:t/>
            </a:r>
            <a:endParaRPr/>
          </a:p>
        </p:txBody>
      </p:sp>
      <p:sp>
        <p:nvSpPr>
          <p:cNvPr id="148" name="Google Shape;148;p11"/>
          <p:cNvSpPr txBox="1"/>
          <p:nvPr/>
        </p:nvSpPr>
        <p:spPr>
          <a:xfrm>
            <a:off x="3314700" y="6311900"/>
            <a:ext cx="5260479"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https://www.copyright.gov/help/faq/faq-general.html</a:t>
            </a:r>
            <a:endParaRPr/>
          </a:p>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400"/>
              <a:buFont typeface="Calibri"/>
              <a:buNone/>
            </a:pPr>
            <a:r>
              <a:rPr lang="en-US"/>
              <a:t>Introduction</a:t>
            </a:r>
            <a:endParaRPr/>
          </a:p>
        </p:txBody>
      </p:sp>
      <p:sp>
        <p:nvSpPr>
          <p:cNvPr id="92" name="Google Shape;92;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800"/>
              <a:buChar char="•"/>
            </a:pPr>
            <a:r>
              <a:rPr lang="en-US"/>
              <a:t>The purpose of this document is to outline the working arrangement of individual Team Projects and Zygobot.</a:t>
            </a:r>
            <a:endParaRPr/>
          </a:p>
          <a:p>
            <a:pPr indent="-50800" lvl="0" marL="228600" rtl="0" algn="l">
              <a:lnSpc>
                <a:spcPct val="90000"/>
              </a:lnSpc>
              <a:spcBef>
                <a:spcPts val="1000"/>
              </a:spcBef>
              <a:spcAft>
                <a:spcPts val="0"/>
              </a:spcAft>
              <a:buClr>
                <a:schemeClr val="lt1"/>
              </a:buClr>
              <a:buSzPts val="2800"/>
              <a:buNone/>
            </a:pPr>
            <a:r>
              <a:t/>
            </a:r>
            <a:endParaRPr/>
          </a:p>
          <a:p>
            <a:pPr indent="-228600" lvl="0" marL="228600" rtl="0" algn="l">
              <a:lnSpc>
                <a:spcPct val="90000"/>
              </a:lnSpc>
              <a:spcBef>
                <a:spcPts val="1000"/>
              </a:spcBef>
              <a:spcAft>
                <a:spcPts val="0"/>
              </a:spcAft>
              <a:buClr>
                <a:schemeClr val="lt1"/>
              </a:buClr>
              <a:buSzPts val="2800"/>
              <a:buChar char="•"/>
            </a:pPr>
            <a:r>
              <a:rPr lang="en-US"/>
              <a:t>Zygobot exists within the Indie Games Track Capstone at Full Sail University.</a:t>
            </a:r>
            <a:endParaRPr/>
          </a:p>
          <a:p>
            <a:pPr indent="-50800" lvl="0" marL="228600" rtl="0" algn="l">
              <a:lnSpc>
                <a:spcPct val="90000"/>
              </a:lnSpc>
              <a:spcBef>
                <a:spcPts val="1000"/>
              </a:spcBef>
              <a:spcAft>
                <a:spcPts val="0"/>
              </a:spcAft>
              <a:buClr>
                <a:schemeClr val="lt1"/>
              </a:buClr>
              <a:buSzPts val="2800"/>
              <a:buNone/>
            </a:pPr>
            <a:r>
              <a:t/>
            </a:r>
            <a:endParaRPr/>
          </a:p>
          <a:p>
            <a:pPr indent="-228600" lvl="0" marL="228600" rtl="0" algn="l">
              <a:lnSpc>
                <a:spcPct val="90000"/>
              </a:lnSpc>
              <a:spcBef>
                <a:spcPts val="1000"/>
              </a:spcBef>
              <a:spcAft>
                <a:spcPts val="0"/>
              </a:spcAft>
              <a:buClr>
                <a:schemeClr val="lt1"/>
              </a:buClr>
              <a:buSzPts val="2800"/>
              <a:buChar char="•"/>
            </a:pPr>
            <a:r>
              <a:rPr b="1" lang="en-US"/>
              <a:t>This is not legal; business or accounting advice </a:t>
            </a:r>
            <a:r>
              <a:rPr lang="en-US"/>
              <a:t>and students should </a:t>
            </a:r>
            <a:r>
              <a:rPr b="1" lang="en-US"/>
              <a:t>consult professionals </a:t>
            </a:r>
            <a:r>
              <a:rPr lang="en-US"/>
              <a:t>in this area for specific guidance.</a:t>
            </a:r>
            <a:endParaRPr/>
          </a:p>
          <a:p>
            <a:pPr indent="-50800" lvl="0" marL="228600" rtl="0" algn="l">
              <a:lnSpc>
                <a:spcPct val="90000"/>
              </a:lnSpc>
              <a:spcBef>
                <a:spcPts val="1000"/>
              </a:spcBef>
              <a:spcAft>
                <a:spcPts val="0"/>
              </a:spcAft>
              <a:buClr>
                <a:schemeClr val="lt1"/>
              </a:buClr>
              <a:buSzPts val="2800"/>
              <a:buNone/>
            </a:pPr>
            <a:r>
              <a:t/>
            </a:r>
            <a:endParaRPr/>
          </a:p>
          <a:p>
            <a:pPr indent="-50800" lvl="0" marL="228600" rtl="0" algn="l">
              <a:lnSpc>
                <a:spcPct val="90000"/>
              </a:lnSpc>
              <a:spcBef>
                <a:spcPts val="1000"/>
              </a:spcBef>
              <a:spcAft>
                <a:spcPts val="0"/>
              </a:spcAft>
              <a:buClr>
                <a:schemeClr val="lt1"/>
              </a:buClr>
              <a:buSzPts val="28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400"/>
              <a:buFont typeface="Calibri"/>
              <a:buNone/>
            </a:pPr>
            <a:r>
              <a:rPr lang="en-US"/>
              <a:t>Vision Statement</a:t>
            </a:r>
            <a:endParaRPr/>
          </a:p>
        </p:txBody>
      </p:sp>
      <p:sp>
        <p:nvSpPr>
          <p:cNvPr id="98" name="Google Shape;98;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3600"/>
              <a:buChar char="•"/>
            </a:pPr>
            <a:r>
              <a:rPr lang="en-US" sz="3600"/>
              <a:t>Zygobot works In Association with Independent Game Teams to support the studio and teams in self publishing their independent titles.</a:t>
            </a:r>
            <a:endParaRPr/>
          </a:p>
          <a:p>
            <a:pPr indent="-50800" lvl="0" marL="228600" rtl="0" algn="l">
              <a:lnSpc>
                <a:spcPct val="90000"/>
              </a:lnSpc>
              <a:spcBef>
                <a:spcPts val="1000"/>
              </a:spcBef>
              <a:spcAft>
                <a:spcPts val="0"/>
              </a:spcAft>
              <a:buClr>
                <a:schemeClr val="lt1"/>
              </a:buClr>
              <a:buSzPts val="2800"/>
              <a:buNone/>
            </a:pPr>
            <a:r>
              <a:t/>
            </a:r>
            <a:endParaRPr/>
          </a:p>
          <a:p>
            <a:pPr indent="-50800" lvl="0" marL="228600" rtl="0" algn="l">
              <a:lnSpc>
                <a:spcPct val="90000"/>
              </a:lnSpc>
              <a:spcBef>
                <a:spcPts val="1000"/>
              </a:spcBef>
              <a:spcAft>
                <a:spcPts val="0"/>
              </a:spcAft>
              <a:buClr>
                <a:schemeClr val="lt1"/>
              </a:buClr>
              <a:buSzPts val="2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400"/>
              <a:buFont typeface="Calibri"/>
              <a:buNone/>
            </a:pPr>
            <a:r>
              <a:rPr lang="en-US"/>
              <a:t>Every Team is a Production Studio</a:t>
            </a:r>
            <a:endParaRPr/>
          </a:p>
        </p:txBody>
      </p:sp>
      <p:sp>
        <p:nvSpPr>
          <p:cNvPr id="104" name="Google Shape;104;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a:bodyPr>
          <a:lstStyle/>
          <a:p>
            <a:pPr indent="-228600" lvl="0" marL="228600" rtl="0" algn="l">
              <a:lnSpc>
                <a:spcPct val="90000"/>
              </a:lnSpc>
              <a:spcBef>
                <a:spcPts val="0"/>
              </a:spcBef>
              <a:spcAft>
                <a:spcPts val="0"/>
              </a:spcAft>
              <a:buClr>
                <a:schemeClr val="lt1"/>
              </a:buClr>
              <a:buSzPct val="100000"/>
              <a:buChar char="•"/>
            </a:pPr>
            <a:r>
              <a:rPr lang="en-US"/>
              <a:t>In the film industry many companies work together to publish content.</a:t>
            </a:r>
            <a:endParaRPr/>
          </a:p>
          <a:p>
            <a:pPr indent="-228600" lvl="0" marL="228600" rtl="0" algn="l">
              <a:lnSpc>
                <a:spcPct val="90000"/>
              </a:lnSpc>
              <a:spcBef>
                <a:spcPts val="1000"/>
              </a:spcBef>
              <a:spcAft>
                <a:spcPts val="0"/>
              </a:spcAft>
              <a:buClr>
                <a:schemeClr val="lt1"/>
              </a:buClr>
              <a:buSzPct val="100000"/>
              <a:buChar char="•"/>
            </a:pPr>
            <a:r>
              <a:rPr lang="en-US"/>
              <a:t>Zygobot works with the student game teams in a similar way.</a:t>
            </a:r>
            <a:endParaRPr/>
          </a:p>
          <a:p>
            <a:pPr indent="-228600" lvl="1" marL="685800" rtl="0" algn="l">
              <a:lnSpc>
                <a:spcPct val="90000"/>
              </a:lnSpc>
              <a:spcBef>
                <a:spcPts val="500"/>
              </a:spcBef>
              <a:spcAft>
                <a:spcPts val="0"/>
              </a:spcAft>
              <a:buClr>
                <a:schemeClr val="lt1"/>
              </a:buClr>
              <a:buSzPct val="100000"/>
              <a:buChar char="•"/>
            </a:pPr>
            <a:r>
              <a:rPr lang="en-US"/>
              <a:t>Zygobot is registered DBA so I can use it to conduct business instead of my legal name.</a:t>
            </a:r>
            <a:endParaRPr/>
          </a:p>
          <a:p>
            <a:pPr indent="-228600" lvl="2" marL="1143000" rtl="0" algn="l">
              <a:lnSpc>
                <a:spcPct val="90000"/>
              </a:lnSpc>
              <a:spcBef>
                <a:spcPts val="500"/>
              </a:spcBef>
              <a:spcAft>
                <a:spcPts val="0"/>
              </a:spcAft>
              <a:buClr>
                <a:schemeClr val="lt1"/>
              </a:buClr>
              <a:buSzPct val="100000"/>
              <a:buChar char="•"/>
            </a:pPr>
            <a:r>
              <a:rPr lang="en-US"/>
              <a:t>It was once an LLC but I switched to a DBA after my business partner passed away. This structure is currently sufficient for my needs.</a:t>
            </a:r>
            <a:endParaRPr/>
          </a:p>
          <a:p>
            <a:pPr indent="-228600" lvl="1" marL="685800" rtl="0" algn="l">
              <a:lnSpc>
                <a:spcPct val="90000"/>
              </a:lnSpc>
              <a:spcBef>
                <a:spcPts val="500"/>
              </a:spcBef>
              <a:spcAft>
                <a:spcPts val="0"/>
              </a:spcAft>
              <a:buClr>
                <a:schemeClr val="lt1"/>
              </a:buClr>
              <a:buSzPct val="100000"/>
              <a:buChar char="•"/>
            </a:pPr>
            <a:r>
              <a:rPr lang="en-US"/>
              <a:t>Zygobot has and will continue to work on content to publish</a:t>
            </a:r>
            <a:endParaRPr/>
          </a:p>
          <a:p>
            <a:pPr indent="-228600" lvl="0" marL="228600" rtl="0" algn="l">
              <a:lnSpc>
                <a:spcPct val="90000"/>
              </a:lnSpc>
              <a:spcBef>
                <a:spcPts val="1000"/>
              </a:spcBef>
              <a:spcAft>
                <a:spcPts val="0"/>
              </a:spcAft>
              <a:buClr>
                <a:schemeClr val="lt1"/>
              </a:buClr>
              <a:buSzPct val="100000"/>
              <a:buChar char="•"/>
            </a:pPr>
            <a:r>
              <a:rPr lang="en-US"/>
              <a:t>Your Project is your Production Company/Studio</a:t>
            </a:r>
            <a:endParaRPr/>
          </a:p>
          <a:p>
            <a:pPr indent="-228600" lvl="1" marL="685800" rtl="0" algn="l">
              <a:lnSpc>
                <a:spcPct val="90000"/>
              </a:lnSpc>
              <a:spcBef>
                <a:spcPts val="500"/>
              </a:spcBef>
              <a:spcAft>
                <a:spcPts val="0"/>
              </a:spcAft>
              <a:buClr>
                <a:schemeClr val="lt1"/>
              </a:buClr>
              <a:buSzPct val="100000"/>
              <a:buChar char="•"/>
            </a:pPr>
            <a:r>
              <a:rPr i="1" lang="en-US"/>
              <a:t>If no legal business entity is created the individual game studios will by default become a sole proprietorship or general partnership.</a:t>
            </a:r>
            <a:endParaRPr/>
          </a:p>
          <a:p>
            <a:pPr indent="-228600" lvl="1" marL="685800" rtl="0" algn="l">
              <a:lnSpc>
                <a:spcPct val="90000"/>
              </a:lnSpc>
              <a:spcBef>
                <a:spcPts val="500"/>
              </a:spcBef>
              <a:spcAft>
                <a:spcPts val="0"/>
              </a:spcAft>
              <a:buClr>
                <a:schemeClr val="lt1"/>
              </a:buClr>
              <a:buSzPct val="100000"/>
              <a:buChar char="•"/>
            </a:pPr>
            <a:r>
              <a:rPr lang="en-US" sz="1600" u="sng">
                <a:solidFill>
                  <a:schemeClr val="hlink"/>
                </a:solidFill>
                <a:hlinkClick r:id="rId3"/>
              </a:rPr>
              <a:t>https://www.nerdwallet.com/article/small-business/general-partnerships#:~:text=If%20you've%20agreed%20to,companies%20(LLCs)%20and%20corporations</a:t>
            </a:r>
            <a:r>
              <a:rPr lang="en-US" sz="1600"/>
              <a:t>.</a:t>
            </a:r>
            <a:endParaRPr/>
          </a:p>
          <a:p>
            <a:pPr indent="-87630" lvl="1" marL="685800" rtl="0" algn="l">
              <a:lnSpc>
                <a:spcPct val="90000"/>
              </a:lnSpc>
              <a:spcBef>
                <a:spcPts val="500"/>
              </a:spcBef>
              <a:spcAft>
                <a:spcPts val="0"/>
              </a:spcAft>
              <a:buClr>
                <a:schemeClr val="lt1"/>
              </a:buClr>
              <a:buSzPct val="1000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400"/>
              <a:buFont typeface="Calibri"/>
              <a:buNone/>
            </a:pPr>
            <a:r>
              <a:rPr lang="en-US"/>
              <a:t>The Studio</a:t>
            </a:r>
            <a:endParaRPr/>
          </a:p>
        </p:txBody>
      </p:sp>
      <p:sp>
        <p:nvSpPr>
          <p:cNvPr id="110" name="Google Shape;110;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lnSpcReduction="20000"/>
          </a:bodyPr>
          <a:lstStyle/>
          <a:p>
            <a:pPr indent="-228600" lvl="0" marL="228600" rtl="0" algn="l">
              <a:lnSpc>
                <a:spcPct val="90000"/>
              </a:lnSpc>
              <a:spcBef>
                <a:spcPts val="0"/>
              </a:spcBef>
              <a:spcAft>
                <a:spcPts val="0"/>
              </a:spcAft>
              <a:buClr>
                <a:schemeClr val="lt1"/>
              </a:buClr>
              <a:buSzPct val="100000"/>
              <a:buChar char="•"/>
            </a:pPr>
            <a:r>
              <a:rPr lang="en-US"/>
              <a:t>The Capstone within the studio will operate as a game studio where resources can be shared across multiple titles.</a:t>
            </a:r>
            <a:endParaRPr/>
          </a:p>
          <a:p>
            <a:pPr indent="-228600" lvl="0" marL="228600" rtl="0" algn="l">
              <a:lnSpc>
                <a:spcPct val="90000"/>
              </a:lnSpc>
              <a:spcBef>
                <a:spcPts val="1000"/>
              </a:spcBef>
              <a:spcAft>
                <a:spcPts val="0"/>
              </a:spcAft>
              <a:buClr>
                <a:schemeClr val="lt1"/>
              </a:buClr>
              <a:buSzPct val="100000"/>
              <a:buChar char="•"/>
            </a:pPr>
            <a:r>
              <a:rPr lang="en-US"/>
              <a:t>The studio is here to support individuals on their path to their chosen career in gaming. </a:t>
            </a:r>
            <a:endParaRPr/>
          </a:p>
          <a:p>
            <a:pPr indent="-228600" lvl="0" marL="228600" rtl="0" algn="l">
              <a:lnSpc>
                <a:spcPct val="90000"/>
              </a:lnSpc>
              <a:spcBef>
                <a:spcPts val="1000"/>
              </a:spcBef>
              <a:spcAft>
                <a:spcPts val="0"/>
              </a:spcAft>
              <a:buClr>
                <a:schemeClr val="lt1"/>
              </a:buClr>
              <a:buSzPct val="100000"/>
              <a:buChar char="•"/>
            </a:pPr>
            <a:r>
              <a:rPr lang="en-US"/>
              <a:t>The studio is here to support the products by assisting in their development planning/execution, resource management, additional staffing, game content creation, game design refinement, playtesting, quality analysis and testing.</a:t>
            </a:r>
            <a:endParaRPr/>
          </a:p>
          <a:p>
            <a:pPr indent="-228600" lvl="0" marL="228600" rtl="0" algn="l">
              <a:lnSpc>
                <a:spcPct val="90000"/>
              </a:lnSpc>
              <a:spcBef>
                <a:spcPts val="1000"/>
              </a:spcBef>
              <a:spcAft>
                <a:spcPts val="0"/>
              </a:spcAft>
              <a:buClr>
                <a:schemeClr val="lt1"/>
              </a:buClr>
              <a:buSzPct val="100000"/>
              <a:buChar char="•"/>
            </a:pPr>
            <a:r>
              <a:rPr lang="en-US"/>
              <a:t>The studio’s goal is to help make a product the best it can be! </a:t>
            </a:r>
            <a:endParaRPr/>
          </a:p>
          <a:p>
            <a:pPr indent="-228600" lvl="0" marL="228600" rtl="0" algn="l">
              <a:lnSpc>
                <a:spcPct val="90000"/>
              </a:lnSpc>
              <a:spcBef>
                <a:spcPts val="1000"/>
              </a:spcBef>
              <a:spcAft>
                <a:spcPts val="0"/>
              </a:spcAft>
              <a:buClr>
                <a:schemeClr val="lt1"/>
              </a:buClr>
              <a:buSzPct val="100000"/>
              <a:buChar char="•"/>
            </a:pPr>
            <a:r>
              <a:rPr lang="en-US"/>
              <a:t>The studio will work to obtain additional capacity/assistance outside of the GDMS Course.</a:t>
            </a:r>
            <a:endParaRPr/>
          </a:p>
          <a:p>
            <a:pPr indent="-228600" lvl="0" marL="228600" rtl="0" algn="l">
              <a:lnSpc>
                <a:spcPct val="90000"/>
              </a:lnSpc>
              <a:spcBef>
                <a:spcPts val="1000"/>
              </a:spcBef>
              <a:spcAft>
                <a:spcPts val="0"/>
              </a:spcAft>
              <a:buClr>
                <a:schemeClr val="lt1"/>
              </a:buClr>
              <a:buSzPct val="100000"/>
              <a:buChar char="•"/>
            </a:pPr>
            <a:r>
              <a:rPr lang="en-US"/>
              <a:t>The Studio will approve development gates/stages to aid in working in an effective manner to ensure resources are effectively utilized.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400"/>
              <a:buFont typeface="Calibri"/>
              <a:buNone/>
            </a:pPr>
            <a:r>
              <a:rPr lang="en-US"/>
              <a:t>Team Projects</a:t>
            </a:r>
            <a:endParaRPr/>
          </a:p>
        </p:txBody>
      </p:sp>
      <p:sp>
        <p:nvSpPr>
          <p:cNvPr id="116" name="Google Shape;116;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800"/>
              <a:buChar char="•"/>
            </a:pPr>
            <a:r>
              <a:rPr lang="en-US"/>
              <a:t>The teams own the projects.</a:t>
            </a:r>
            <a:endParaRPr/>
          </a:p>
          <a:p>
            <a:pPr indent="-228600" lvl="0" marL="228600" rtl="0" algn="l">
              <a:lnSpc>
                <a:spcPct val="90000"/>
              </a:lnSpc>
              <a:spcBef>
                <a:spcPts val="1000"/>
              </a:spcBef>
              <a:spcAft>
                <a:spcPts val="0"/>
              </a:spcAft>
              <a:buClr>
                <a:schemeClr val="lt1"/>
              </a:buClr>
              <a:buSzPts val="2800"/>
              <a:buChar char="•"/>
            </a:pPr>
            <a:r>
              <a:rPr lang="en-US"/>
              <a:t>Team projects are Championed by at least one of the Team Members who takes on the Team Visionary Position to drive the project to completion.</a:t>
            </a:r>
            <a:endParaRPr/>
          </a:p>
          <a:p>
            <a:pPr indent="-228600" lvl="0" marL="228600" rtl="0" algn="l">
              <a:lnSpc>
                <a:spcPct val="90000"/>
              </a:lnSpc>
              <a:spcBef>
                <a:spcPts val="1000"/>
              </a:spcBef>
              <a:spcAft>
                <a:spcPts val="0"/>
              </a:spcAft>
              <a:buClr>
                <a:schemeClr val="lt1"/>
              </a:buClr>
              <a:buSzPts val="2800"/>
              <a:buChar char="•"/>
            </a:pPr>
            <a:r>
              <a:rPr lang="en-US"/>
              <a:t>Teams are responsible to ensure the game is moving forward effectively and can cancel their product at any time.</a:t>
            </a:r>
            <a:endParaRPr/>
          </a:p>
          <a:p>
            <a:pPr indent="-228600" lvl="0" marL="228600" rtl="0" algn="l">
              <a:lnSpc>
                <a:spcPct val="90000"/>
              </a:lnSpc>
              <a:spcBef>
                <a:spcPts val="1000"/>
              </a:spcBef>
              <a:spcAft>
                <a:spcPts val="0"/>
              </a:spcAft>
              <a:buClr>
                <a:schemeClr val="lt1"/>
              </a:buClr>
              <a:buSzPts val="2800"/>
              <a:buChar char="•"/>
            </a:pPr>
            <a:r>
              <a:rPr lang="en-US"/>
              <a:t>Teams are responsible to ensure they adhere to Intellectual Property usage rights for all content they use.</a:t>
            </a:r>
            <a:endParaRPr/>
          </a:p>
          <a:p>
            <a:pPr indent="-50800" lvl="0" marL="228600" rtl="0" algn="l">
              <a:lnSpc>
                <a:spcPct val="90000"/>
              </a:lnSpc>
              <a:spcBef>
                <a:spcPts val="1000"/>
              </a:spcBef>
              <a:spcAft>
                <a:spcPts val="0"/>
              </a:spcAft>
              <a:buClr>
                <a:schemeClr val="lt1"/>
              </a:buClr>
              <a:buSzPts val="2800"/>
              <a:buNone/>
            </a:pPr>
            <a:r>
              <a:t/>
            </a:r>
            <a:endParaRPr/>
          </a:p>
          <a:p>
            <a:pPr indent="-50800" lvl="0" marL="228600" rtl="0" algn="l">
              <a:lnSpc>
                <a:spcPct val="90000"/>
              </a:lnSpc>
              <a:spcBef>
                <a:spcPts val="1000"/>
              </a:spcBef>
              <a:spcAft>
                <a:spcPts val="0"/>
              </a:spcAft>
              <a:buClr>
                <a:schemeClr val="lt1"/>
              </a:buClr>
              <a:buSzPts val="28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400"/>
              <a:buFont typeface="Calibri"/>
              <a:buNone/>
            </a:pPr>
            <a:r>
              <a:rPr lang="en-US"/>
              <a:t>Ownership</a:t>
            </a:r>
            <a:endParaRPr/>
          </a:p>
        </p:txBody>
      </p:sp>
      <p:sp>
        <p:nvSpPr>
          <p:cNvPr id="122" name="Google Shape;122;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lt1"/>
              </a:buClr>
              <a:buSzPts val="2800"/>
              <a:buChar char="•"/>
            </a:pPr>
            <a:r>
              <a:rPr lang="en-US"/>
              <a:t>Teams and Individuals are the sole owners of their Intellectual Property and can make any specific allocations related to % of ownership.</a:t>
            </a:r>
            <a:endParaRPr/>
          </a:p>
          <a:p>
            <a:pPr indent="-50800" lvl="0" marL="228600" rtl="0" algn="l">
              <a:lnSpc>
                <a:spcPct val="90000"/>
              </a:lnSpc>
              <a:spcBef>
                <a:spcPts val="1000"/>
              </a:spcBef>
              <a:spcAft>
                <a:spcPts val="0"/>
              </a:spcAft>
              <a:buClr>
                <a:schemeClr val="lt1"/>
              </a:buClr>
              <a:buSzPts val="2800"/>
              <a:buNone/>
            </a:pPr>
            <a:r>
              <a:t/>
            </a:r>
            <a:endParaRPr/>
          </a:p>
          <a:p>
            <a:pPr indent="-228600" lvl="0" marL="228600" rtl="0" algn="l">
              <a:lnSpc>
                <a:spcPct val="90000"/>
              </a:lnSpc>
              <a:spcBef>
                <a:spcPts val="1000"/>
              </a:spcBef>
              <a:spcAft>
                <a:spcPts val="0"/>
              </a:spcAft>
              <a:buClr>
                <a:schemeClr val="lt1"/>
              </a:buClr>
              <a:buSzPts val="2800"/>
              <a:buChar char="•"/>
            </a:pPr>
            <a:r>
              <a:rPr lang="en-US"/>
              <a:t>Team Contributors own their individual work and can immediately put it into their portfolios.</a:t>
            </a:r>
            <a:endParaRPr/>
          </a:p>
          <a:p>
            <a:pPr indent="-228600" lvl="1" marL="685800" rtl="0" algn="l">
              <a:lnSpc>
                <a:spcPct val="90000"/>
              </a:lnSpc>
              <a:spcBef>
                <a:spcPts val="500"/>
              </a:spcBef>
              <a:spcAft>
                <a:spcPts val="0"/>
              </a:spcAft>
              <a:buClr>
                <a:schemeClr val="lt1"/>
              </a:buClr>
              <a:buSzPts val="2400"/>
              <a:buChar char="•"/>
            </a:pPr>
            <a:r>
              <a:rPr lang="en-US"/>
              <a:t>Teams may decide to delay showing work in a portfolio and require mutual agreement of this decision. </a:t>
            </a:r>
            <a:endParaRPr/>
          </a:p>
          <a:p>
            <a:pPr indent="-76200" lvl="1" marL="685800" rtl="0" algn="l">
              <a:lnSpc>
                <a:spcPct val="90000"/>
              </a:lnSpc>
              <a:spcBef>
                <a:spcPts val="500"/>
              </a:spcBef>
              <a:spcAft>
                <a:spcPts val="0"/>
              </a:spcAft>
              <a:buClr>
                <a:schemeClr val="lt1"/>
              </a:buClr>
              <a:buSzPts val="2400"/>
              <a:buNone/>
            </a:pPr>
            <a:r>
              <a:t/>
            </a:r>
            <a:endParaRPr/>
          </a:p>
          <a:p>
            <a:pPr indent="-228600" lvl="0" marL="228600" rtl="0" algn="l">
              <a:lnSpc>
                <a:spcPct val="90000"/>
              </a:lnSpc>
              <a:spcBef>
                <a:spcPts val="1000"/>
              </a:spcBef>
              <a:spcAft>
                <a:spcPts val="0"/>
              </a:spcAft>
              <a:buClr>
                <a:schemeClr val="lt1"/>
              </a:buClr>
              <a:buSzPts val="2800"/>
              <a:buChar char="•"/>
            </a:pPr>
            <a:r>
              <a:rPr lang="en-US"/>
              <a:t>Any conveyance of ownership of work is the responsibility of the contributors.</a:t>
            </a:r>
            <a:endParaRPr/>
          </a:p>
          <a:p>
            <a:pPr indent="-50800" lvl="0" marL="228600" rtl="0" algn="l">
              <a:lnSpc>
                <a:spcPct val="90000"/>
              </a:lnSpc>
              <a:spcBef>
                <a:spcPts val="1000"/>
              </a:spcBef>
              <a:spcAft>
                <a:spcPts val="0"/>
              </a:spcAft>
              <a:buClr>
                <a:schemeClr val="lt1"/>
              </a:buClr>
              <a:buSzPts val="2800"/>
              <a:buNone/>
            </a:pPr>
            <a:r>
              <a:t/>
            </a:r>
            <a:endParaRPr/>
          </a:p>
          <a:p>
            <a:pPr indent="-50800" lvl="0" marL="228600" rtl="0" algn="l">
              <a:lnSpc>
                <a:spcPct val="90000"/>
              </a:lnSpc>
              <a:spcBef>
                <a:spcPts val="1000"/>
              </a:spcBef>
              <a:spcAft>
                <a:spcPts val="0"/>
              </a:spcAft>
              <a:buClr>
                <a:schemeClr val="lt1"/>
              </a:buClr>
              <a:buSzPts val="28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400"/>
              <a:buFont typeface="Calibri"/>
              <a:buNone/>
            </a:pPr>
            <a:r>
              <a:rPr lang="en-US"/>
              <a:t>Publishing</a:t>
            </a:r>
            <a:endParaRPr/>
          </a:p>
        </p:txBody>
      </p:sp>
      <p:sp>
        <p:nvSpPr>
          <p:cNvPr id="128" name="Google Shape;128;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800"/>
              <a:buChar char="•"/>
            </a:pPr>
            <a:r>
              <a:rPr lang="en-US"/>
              <a:t>Most teams publish free titles that use student licensed software which would fall under educational use.</a:t>
            </a:r>
            <a:endParaRPr/>
          </a:p>
          <a:p>
            <a:pPr indent="-50800" lvl="0" marL="228600" rtl="0" algn="l">
              <a:lnSpc>
                <a:spcPct val="90000"/>
              </a:lnSpc>
              <a:spcBef>
                <a:spcPts val="1000"/>
              </a:spcBef>
              <a:spcAft>
                <a:spcPts val="0"/>
              </a:spcAft>
              <a:buClr>
                <a:schemeClr val="lt1"/>
              </a:buClr>
              <a:buSzPts val="2800"/>
              <a:buNone/>
            </a:pPr>
            <a:r>
              <a:t/>
            </a:r>
            <a:endParaRPr/>
          </a:p>
          <a:p>
            <a:pPr indent="-228600" lvl="0" marL="228600" rtl="0" algn="l">
              <a:lnSpc>
                <a:spcPct val="90000"/>
              </a:lnSpc>
              <a:spcBef>
                <a:spcPts val="1000"/>
              </a:spcBef>
              <a:spcAft>
                <a:spcPts val="0"/>
              </a:spcAft>
              <a:buClr>
                <a:schemeClr val="lt1"/>
              </a:buClr>
              <a:buSzPts val="2800"/>
              <a:buChar char="•"/>
            </a:pPr>
            <a:r>
              <a:rPr lang="en-US"/>
              <a:t>If teams publish a paid product, they need to be aware of the legal restrictions on the student software and assets.</a:t>
            </a:r>
            <a:endParaRPr/>
          </a:p>
          <a:p>
            <a:pPr indent="-228600" lvl="1" marL="685800" rtl="0" algn="l">
              <a:lnSpc>
                <a:spcPct val="90000"/>
              </a:lnSpc>
              <a:spcBef>
                <a:spcPts val="500"/>
              </a:spcBef>
              <a:spcAft>
                <a:spcPts val="0"/>
              </a:spcAft>
              <a:buClr>
                <a:schemeClr val="lt1"/>
              </a:buClr>
              <a:buSzPts val="2400"/>
              <a:buChar char="•"/>
            </a:pPr>
            <a:r>
              <a:rPr lang="en-US"/>
              <a:t>Other options include considering paying for a limited subscription or other open source/lower priced software.</a:t>
            </a:r>
            <a:endParaRPr/>
          </a:p>
          <a:p>
            <a:pPr indent="-76200" lvl="1" marL="685800" rtl="0" algn="l">
              <a:lnSpc>
                <a:spcPct val="90000"/>
              </a:lnSpc>
              <a:spcBef>
                <a:spcPts val="500"/>
              </a:spcBef>
              <a:spcAft>
                <a:spcPts val="0"/>
              </a:spcAft>
              <a:buClr>
                <a:schemeClr val="lt1"/>
              </a:buClr>
              <a:buSzPts val="2400"/>
              <a:buNone/>
            </a:pPr>
            <a:r>
              <a:t/>
            </a:r>
            <a:endParaRPr/>
          </a:p>
          <a:p>
            <a:pPr indent="-228600" lvl="0" marL="228600" rtl="0" algn="l">
              <a:lnSpc>
                <a:spcPct val="90000"/>
              </a:lnSpc>
              <a:spcBef>
                <a:spcPts val="1000"/>
              </a:spcBef>
              <a:spcAft>
                <a:spcPts val="0"/>
              </a:spcAft>
              <a:buClr>
                <a:schemeClr val="lt1"/>
              </a:buClr>
              <a:buSzPts val="2800"/>
              <a:buChar char="•"/>
            </a:pPr>
            <a:r>
              <a:rPr lang="en-US"/>
              <a:t>Publish on any platform</a:t>
            </a:r>
            <a:endParaRPr/>
          </a:p>
          <a:p>
            <a:pPr indent="-228600" lvl="1" marL="685800" rtl="0" algn="l">
              <a:lnSpc>
                <a:spcPct val="90000"/>
              </a:lnSpc>
              <a:spcBef>
                <a:spcPts val="500"/>
              </a:spcBef>
              <a:spcAft>
                <a:spcPts val="0"/>
              </a:spcAft>
              <a:buClr>
                <a:schemeClr val="lt1"/>
              </a:buClr>
              <a:buSzPts val="2400"/>
              <a:buChar char="•"/>
            </a:pPr>
            <a:r>
              <a:rPr lang="en-US"/>
              <a:t>Follow Full Sail Student Policy manual regarding content rating.</a:t>
            </a:r>
            <a:endParaRPr/>
          </a:p>
          <a:p>
            <a:pPr indent="-50800" lvl="0" marL="228600" rtl="0" algn="l">
              <a:lnSpc>
                <a:spcPct val="90000"/>
              </a:lnSpc>
              <a:spcBef>
                <a:spcPts val="1000"/>
              </a:spcBef>
              <a:spcAft>
                <a:spcPts val="0"/>
              </a:spcAft>
              <a:buClr>
                <a:schemeClr val="lt1"/>
              </a:buClr>
              <a:buSzPts val="28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400"/>
              <a:buFont typeface="Calibri"/>
              <a:buNone/>
            </a:pPr>
            <a:r>
              <a:rPr lang="en-US"/>
              <a:t>Zygobot Credits</a:t>
            </a:r>
            <a:endParaRPr/>
          </a:p>
        </p:txBody>
      </p:sp>
      <p:sp>
        <p:nvSpPr>
          <p:cNvPr id="134" name="Google Shape;134;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800"/>
              <a:buChar char="•"/>
            </a:pPr>
            <a:r>
              <a:rPr lang="en-US"/>
              <a:t>Within Splash Screen flow. </a:t>
            </a:r>
            <a:endParaRPr/>
          </a:p>
          <a:p>
            <a:pPr indent="-228600" lvl="1" marL="685800" rtl="0" algn="l">
              <a:lnSpc>
                <a:spcPct val="90000"/>
              </a:lnSpc>
              <a:spcBef>
                <a:spcPts val="500"/>
              </a:spcBef>
              <a:spcAft>
                <a:spcPts val="0"/>
              </a:spcAft>
              <a:buClr>
                <a:schemeClr val="lt1"/>
              </a:buClr>
              <a:buSzPts val="2400"/>
              <a:buChar char="•"/>
            </a:pPr>
            <a:r>
              <a:rPr lang="en-US"/>
              <a:t>Zygobot logo and text displayed as shown with the text “In Association With”</a:t>
            </a:r>
            <a:endParaRPr/>
          </a:p>
          <a:p>
            <a:pPr indent="-76200" lvl="1" marL="685800" rtl="0" algn="l">
              <a:lnSpc>
                <a:spcPct val="90000"/>
              </a:lnSpc>
              <a:spcBef>
                <a:spcPts val="500"/>
              </a:spcBef>
              <a:spcAft>
                <a:spcPts val="0"/>
              </a:spcAft>
              <a:buClr>
                <a:schemeClr val="lt1"/>
              </a:buClr>
              <a:buSzPts val="2400"/>
              <a:buNone/>
            </a:pPr>
            <a:r>
              <a:t/>
            </a:r>
            <a:endParaRPr/>
          </a:p>
          <a:p>
            <a:pPr indent="-228600" lvl="0" marL="228600" rtl="0" algn="l">
              <a:lnSpc>
                <a:spcPct val="90000"/>
              </a:lnSpc>
              <a:spcBef>
                <a:spcPts val="1000"/>
              </a:spcBef>
              <a:spcAft>
                <a:spcPts val="0"/>
              </a:spcAft>
              <a:buClr>
                <a:schemeClr val="lt1"/>
              </a:buClr>
              <a:buSzPts val="2800"/>
              <a:buChar char="•"/>
            </a:pPr>
            <a:r>
              <a:rPr lang="en-US"/>
              <a:t>Listed in the credits.</a:t>
            </a:r>
            <a:endParaRPr/>
          </a:p>
          <a:p>
            <a:pPr indent="-228600" lvl="1" marL="685800" rtl="0" algn="l">
              <a:lnSpc>
                <a:spcPct val="90000"/>
              </a:lnSpc>
              <a:spcBef>
                <a:spcPts val="500"/>
              </a:spcBef>
              <a:spcAft>
                <a:spcPts val="0"/>
              </a:spcAft>
              <a:buClr>
                <a:schemeClr val="lt1"/>
              </a:buClr>
              <a:buSzPts val="2400"/>
              <a:buChar char="•"/>
            </a:pPr>
            <a:r>
              <a:rPr lang="en-US"/>
              <a:t> “In Association with Zygobot”  (Font used as appropriate to the product)</a:t>
            </a:r>
            <a:endParaRPr/>
          </a:p>
          <a:p>
            <a:pPr indent="-50800" lvl="0" marL="228600" rtl="0" algn="l">
              <a:lnSpc>
                <a:spcPct val="90000"/>
              </a:lnSpc>
              <a:spcBef>
                <a:spcPts val="1000"/>
              </a:spcBef>
              <a:spcAft>
                <a:spcPts val="0"/>
              </a:spcAft>
              <a:buClr>
                <a:schemeClr val="lt1"/>
              </a:buClr>
              <a:buSzPts val="2800"/>
              <a:buNone/>
            </a:pPr>
            <a:r>
              <a:t/>
            </a:r>
            <a:endParaRPr/>
          </a:p>
          <a:p>
            <a:pPr indent="-228600" lvl="0" marL="228600" rtl="0" algn="l">
              <a:lnSpc>
                <a:spcPct val="90000"/>
              </a:lnSpc>
              <a:spcBef>
                <a:spcPts val="1000"/>
              </a:spcBef>
              <a:spcAft>
                <a:spcPts val="0"/>
              </a:spcAft>
              <a:buClr>
                <a:schemeClr val="lt1"/>
              </a:buClr>
              <a:buSzPts val="2800"/>
              <a:buChar char="•"/>
            </a:pPr>
            <a:r>
              <a:rPr lang="en-US"/>
              <a:t>I will allow the logo to be modified to fit the theme of a project and just require an approval prior to publishing</a:t>
            </a:r>
            <a:endParaRPr/>
          </a:p>
        </p:txBody>
      </p:sp>
      <p:pic>
        <p:nvPicPr>
          <p:cNvPr descr="A picture containing drawing&#10;&#10;Description automatically generated" id="135" name="Google Shape;135;p9"/>
          <p:cNvPicPr preferRelativeResize="0"/>
          <p:nvPr/>
        </p:nvPicPr>
        <p:blipFill rotWithShape="1">
          <a:blip r:embed="rId3">
            <a:alphaModFix/>
          </a:blip>
          <a:srcRect b="0" l="0" r="0" t="0"/>
          <a:stretch/>
        </p:blipFill>
        <p:spPr>
          <a:xfrm>
            <a:off x="5850295" y="281149"/>
            <a:ext cx="5077478" cy="1664063"/>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2020-10-07T13:09:09Z</dcterms:created>
  <dc:creator>Papp, Roy</dc:creator>
</cp:coreProperties>
</file>